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7" r:id="rId4"/>
    <p:sldId id="279" r:id="rId5"/>
    <p:sldId id="285" r:id="rId6"/>
    <p:sldId id="265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6B"/>
    <a:srgbClr val="C6F5ED"/>
    <a:srgbClr val="A6D2CD"/>
    <a:srgbClr val="F3EBD0"/>
    <a:srgbClr val="004D40"/>
    <a:srgbClr val="BAE6D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42"/>
    <p:restoredTop sz="94639"/>
  </p:normalViewPr>
  <p:slideViewPr>
    <p:cSldViewPr snapToGrid="0" snapToObjects="1">
      <p:cViewPr>
        <p:scale>
          <a:sx n="87" d="100"/>
          <a:sy n="87" d="100"/>
        </p:scale>
        <p:origin x="-499" y="-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0AF378-A796-0E49-B9FA-1A77E4F1EEFE}" type="datetimeFigureOut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60D6F-A74C-8743-AD0D-2D7A7C35B1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8023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B74344-7E93-BA41-A7DA-181988968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30CD7C9-2C7F-3B40-915D-E02AE5DB7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17B731C-54C1-5F47-B7D2-0BE3C7B4E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38D-2D96-8146-BC60-DFEF8D2AD0B9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532AFF-6C4B-B84E-8BEC-4D8609A3B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5B6623-3271-5A4D-92A9-7C2E542AD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51179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46785F-484A-0643-B48E-5AA570D0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885C860-00A7-924F-850B-ED65B4746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468DC8-10AF-674C-BB56-9247E8670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E274C-741E-E446-B6B9-ED74B54D894A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9C8FEC-3F3D-0746-8BF7-15A4DB1E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D96DA11-B828-3F44-A936-DAA1111C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6670122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230BAA4-A3F9-5D4D-B678-904B94822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D34A919-D0BF-4241-AFB3-6DC7D4560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97A7B8-3707-9A43-AA16-43AD4D45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55D77-F2FE-4F4D-BE32-48AB45827E00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8C51359-D5FF-E140-A853-0A5989AE1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54A28A4-AD07-1C4D-8D0B-6BD72DBE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190026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FFFA69-0488-0C42-B0DC-9E013F12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828B62-A46E-B347-824D-F29E3F517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DD8CDE4-2AED-B344-9D6B-6536937B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4B4AC-0096-6646-BD75-AAB546CB1B32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D14F76-9ABB-C34E-8846-C59B41FD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3BAB031-5A3F-E844-BAC9-59F200303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014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AA8D5E-97B5-334D-B177-0F0D4CFB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C51E01-7280-6943-A423-595E5D8BD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65E08D-F056-864E-8AD1-B89F16D98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73802-A323-FC4F-8D1E-7C1A61AF43C8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A4285F-AD9E-1743-BE47-8F10A399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D4B28CE-6C56-6740-81C1-7E5D5FD5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59259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E09783-D445-3746-9B00-6983C879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2A1B78-15D8-6D47-A8C5-6361882A89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90B6D2A-FB03-9649-86FB-6F98A294F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18401F-D0BF-E745-947B-F2A4E16E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2E34-139A-6749-A59F-3F7D848EA833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77AC7B-431E-C744-9D18-1D63EE923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19E246-FA9E-4440-8BBA-086AED4D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41152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96F179-5026-0143-BAD9-6C883316A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C5A15E-C7F3-EA48-AC12-E648D9914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D3B86FF-EB70-AD4A-91BA-0E3EF96A1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50513C4-3D5C-FB46-A4C3-132F61CE9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34262B1-9D68-F94D-88B1-7D510DD484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B7A17A3-3AC0-F24D-934D-AE13003DC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EF614-3547-214A-85C8-3E9B58EB6BBF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BE372E4-F73F-CF4F-9A28-51200FD7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5BE1602-595A-9544-B691-08DF6B89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512886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35BC0A-FBF1-5445-AF52-B28B4957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9824FB-2738-514B-8CBC-516E6D76A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77582-DCE0-0342-AD34-C9F2D899E31D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004BB3B-21E5-FB48-94D7-9269962D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40B1B76-6301-004D-9895-2FFD3260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69941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C1EDD9-BA7E-BE46-A911-943270F08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EA8A-06B5-F44C-9442-AD257FFDB435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F51C13C-0B2C-CD47-9934-82079851B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0DA22D8-17BB-4043-93A5-B65F94AAA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748119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CBB81-DA72-9D48-BD4C-4992CECD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2F4A55-0553-EF47-90C8-6D1ADBB9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E6D3300-788D-B945-834D-DFA7461DA1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CF127AE-DC9C-DA41-A90D-71C612FE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6682B-E439-834C-A46C-C5E2B027717E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79756F0-5B4C-6B4A-BC6D-AE6DB1A2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1056C28-3554-4744-B0E4-D9204F14F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097919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0305CD-E206-E94F-9794-FF3CC117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6C2E2B7-2AEF-1543-95B8-060682131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CC51F94-DF53-A54E-8686-D4123AC2D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7F8B7E0-C059-A543-8717-A992C367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5BE-141E-C346-B2B8-799930307FBE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25C930-A194-2C4D-B4AF-2D2CDDEB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F39C02-AA37-1F45-B529-DDA572CE5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807297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104B6-9B02-004F-B4CF-D4DCD0C5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486D90C-8703-3B49-BBB6-2210E2592C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FADF57-FCFC-0E43-88DB-403DF20B28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AAA5-890C-1A42-94A4-1A30A1D11176}" type="datetime1">
              <a:rPr lang="ru-RU" smtClean="0"/>
              <a:pPr/>
              <a:t>15.09.2023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3C52C60-873B-E345-BBD8-1C457D076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4B86FE-94AB-1140-88C8-1F09C998F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D127F-8075-214D-81F0-EC7528F3F9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112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xmlns="" id="{AB3FC53F-2EA5-2C4E-B134-7762FF5ABF11}"/>
              </a:ext>
            </a:extLst>
          </p:cNvPr>
          <p:cNvSpPr txBox="1">
            <a:spLocks/>
          </p:cNvSpPr>
          <p:nvPr/>
        </p:nvSpPr>
        <p:spPr>
          <a:xfrm>
            <a:off x="65659" y="1721728"/>
            <a:ext cx="11790803" cy="2549993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ПРОВЕДЕНИИ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СОЦИАЛЬНО-ПСИХОЛОГИЧЕСКОГО ТЕСТИРОВАНИЯ ОБУЧАЮЩИХСЯ ОБРАЗОВАТЕЛЬНЫХ ОРГАНИЗАЦИЙ РЕСПУБЛИКИ КОМИ </a:t>
            </a:r>
            <a:b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2023-2024 учебном году</a:t>
            </a: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xmlns="" id="{2320219F-6352-A449-89FE-849363AA4534}"/>
              </a:ext>
            </a:extLst>
          </p:cNvPr>
          <p:cNvSpPr txBox="1"/>
          <p:nvPr/>
        </p:nvSpPr>
        <p:spPr>
          <a:xfrm>
            <a:off x="420413" y="6440323"/>
            <a:ext cx="384810" cy="218008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14B9C58C-6434-1247-91C4-FA717B3A54E0}" type="slidenum">
              <a:rPr lang="en-US" sz="1400" b="1" spc="10" smtClean="0">
                <a:solidFill>
                  <a:srgbClr val="004D40"/>
                </a:solidFill>
                <a:latin typeface="+mj-lt"/>
                <a:cs typeface="Montserrat SemiBold"/>
              </a:rPr>
              <a:pPr marL="38100">
                <a:lnSpc>
                  <a:spcPct val="100000"/>
                </a:lnSpc>
                <a:spcBef>
                  <a:spcPts val="20"/>
                </a:spcBef>
              </a:pPr>
              <a:t>1</a:t>
            </a:fld>
            <a:endParaRPr sz="1400" dirty="0">
              <a:latin typeface="+mj-lt"/>
              <a:cs typeface="Montserrat SemiBold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9AB99C89-CC37-DE49-B869-AD05DE2CE2A3}"/>
              </a:ext>
            </a:extLst>
          </p:cNvPr>
          <p:cNvGrpSpPr/>
          <p:nvPr/>
        </p:nvGrpSpPr>
        <p:grpSpPr>
          <a:xfrm>
            <a:off x="9293949" y="355722"/>
            <a:ext cx="2431336" cy="1067259"/>
            <a:chOff x="158229" y="96973"/>
            <a:chExt cx="3171201" cy="1392030"/>
          </a:xfrm>
        </p:grpSpPr>
        <p:sp>
          <p:nvSpPr>
            <p:cNvPr id="2" name="Овал 1"/>
            <p:cNvSpPr/>
            <p:nvPr/>
          </p:nvSpPr>
          <p:spPr>
            <a:xfrm>
              <a:off x="158229" y="175834"/>
              <a:ext cx="3171201" cy="12660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03" y="96973"/>
              <a:ext cx="2405311" cy="13920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311153" y="337827"/>
            <a:ext cx="7168496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ГУ РК «Республиканский центр 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психолого-педагогической, медицинской 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и социальной помощи»</a:t>
            </a:r>
            <a:br>
              <a:rPr lang="ru-RU" sz="2000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Содержимое 3" descr="эмблема центра новая 14.gif">
            <a:extLst>
              <a:ext uri="{FF2B5EF4-FFF2-40B4-BE49-F238E27FC236}">
                <a16:creationId xmlns:a16="http://schemas.microsoft.com/office/drawing/2014/main" xmlns="" id="{A856F355-9146-874A-B996-42370A5C2F1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9914" y="416184"/>
            <a:ext cx="1015264" cy="10010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34378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xmlns="" id="{EC5E3B4A-3C31-5649-B69F-D7781831E4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7085" y="357036"/>
            <a:ext cx="6069241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b="1" dirty="0">
                <a:solidFill>
                  <a:srgbClr val="004D40"/>
                </a:solidFill>
                <a:latin typeface="+mn-lt"/>
              </a:rPr>
              <a:t>Нормативно-правовое обеспечение </a:t>
            </a:r>
            <a:endParaRPr sz="2400" b="1" dirty="0">
              <a:solidFill>
                <a:srgbClr val="004D40"/>
              </a:solidFill>
              <a:latin typeface="+mn-lt"/>
            </a:endParaRPr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xmlns="" id="{3CBB4551-3AB5-244D-B64B-D795C116A718}"/>
              </a:ext>
            </a:extLst>
          </p:cNvPr>
          <p:cNvSpPr txBox="1"/>
          <p:nvPr/>
        </p:nvSpPr>
        <p:spPr>
          <a:xfrm>
            <a:off x="1853587" y="1117729"/>
            <a:ext cx="5279536" cy="50597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1600" b="1" dirty="0">
                <a:solidFill>
                  <a:srgbClr val="00796B"/>
                </a:solidFill>
              </a:rPr>
              <a:t>Федеральный уровень</a:t>
            </a:r>
            <a:r>
              <a:rPr lang="ru-RU" sz="1600" dirty="0">
                <a:solidFill>
                  <a:srgbClr val="00796B"/>
                </a:solidFill>
              </a:rPr>
              <a:t> </a:t>
            </a:r>
          </a:p>
          <a:p>
            <a:endParaRPr lang="ru-RU" sz="1600" dirty="0">
              <a:solidFill>
                <a:srgbClr val="00796B"/>
              </a:solidFill>
            </a:endParaRPr>
          </a:p>
          <a:p>
            <a:pPr lvl="0">
              <a:spcAft>
                <a:spcPts val="1200"/>
              </a:spcAft>
            </a:pPr>
            <a:r>
              <a:rPr lang="ru-RU" sz="1400" b="1" dirty="0"/>
              <a:t>Федеральный закон </a:t>
            </a:r>
            <a:r>
              <a:rPr lang="ru-RU" sz="1400" dirty="0"/>
              <a:t>от 08.01.1998 № 3-ФЗ «О наркотических средствах и психотропных веществах», ст. 53.4</a:t>
            </a:r>
          </a:p>
          <a:p>
            <a:pPr lvl="0">
              <a:spcAft>
                <a:spcPts val="1200"/>
              </a:spcAft>
            </a:pPr>
            <a:r>
              <a:rPr lang="ru-RU" sz="1400" b="1" dirty="0"/>
              <a:t>Приказ Министерства просвещения РФ </a:t>
            </a:r>
            <a:r>
              <a:rPr lang="ru-RU" sz="1400" dirty="0"/>
              <a:t>от 02.02.2020 № 59 </a:t>
            </a:r>
            <a:br>
              <a:rPr lang="ru-RU" sz="1400" dirty="0"/>
            </a:br>
            <a:r>
              <a:rPr lang="ru-RU" sz="1400" dirty="0"/>
              <a:t>«О порядке проведения социально-психологического тестирования обучающихся в общеобразовательных организациях и профессиональных образовательных организациях»</a:t>
            </a:r>
          </a:p>
          <a:p>
            <a:pPr lvl="0">
              <a:spcAft>
                <a:spcPts val="1200"/>
              </a:spcAft>
            </a:pPr>
            <a:r>
              <a:rPr lang="ru-RU" sz="1400" b="1" dirty="0"/>
              <a:t>Приказ Министерства науки и высшего образования РФ </a:t>
            </a:r>
            <a:br>
              <a:rPr lang="ru-RU" sz="1400" b="1" dirty="0"/>
            </a:br>
            <a:r>
              <a:rPr lang="ru-RU" sz="1400" dirty="0"/>
              <a:t>от 02.02.2020 № 239 «О порядке проведения социально-психологического тестирования обучающихся в образовательных организациях высшего образования»</a:t>
            </a:r>
          </a:p>
          <a:p>
            <a:pPr lvl="0">
              <a:spcAft>
                <a:spcPts val="1200"/>
              </a:spcAft>
            </a:pPr>
            <a:r>
              <a:rPr lang="ru-RU" sz="1400" b="1" dirty="0"/>
              <a:t>Приказ Минздрава России </a:t>
            </a:r>
            <a:r>
              <a:rPr lang="ru-RU" sz="1400" dirty="0"/>
              <a:t>от 23.03.2020 № 213н «О внесении изменений в Порядок проведения профилактических медицинских осмотров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 в целях раннего выявления незаконного потребления наркотических средств и психотропных веществ, утвержденный приказом Министерства здравоохранения Российской Федерации от 6 октября 2014 г. № 581н» (Зарегистрировано в Минюсте России 30.04.2020 № 58258)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D445AA-9F84-2645-B4A3-DB9171A2F7EC}"/>
              </a:ext>
            </a:extLst>
          </p:cNvPr>
          <p:cNvSpPr txBox="1"/>
          <p:nvPr/>
        </p:nvSpPr>
        <p:spPr>
          <a:xfrm>
            <a:off x="7698692" y="1114246"/>
            <a:ext cx="396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796B"/>
                </a:solidFill>
              </a:rPr>
              <a:t>Региональный уровень</a:t>
            </a:r>
          </a:p>
          <a:p>
            <a:endParaRPr lang="ru-RU" sz="1600" dirty="0">
              <a:solidFill>
                <a:srgbClr val="00796B"/>
              </a:solidFill>
            </a:endParaRPr>
          </a:p>
          <a:p>
            <a:pPr lvl="0">
              <a:spcAft>
                <a:spcPts val="1200"/>
              </a:spcAft>
            </a:pPr>
            <a:r>
              <a:rPr lang="ru-RU" sz="1400" b="1" dirty="0"/>
              <a:t>Межведомственный приказ Министерства образования, науки и молодежной политики Республики Коми и Министерства здравоохранения Республики Коми </a:t>
            </a:r>
            <a:br>
              <a:rPr lang="ru-RU" sz="1400" b="1" dirty="0"/>
            </a:br>
            <a:r>
              <a:rPr lang="ru-RU" sz="1400" dirty="0"/>
              <a:t>от 28.12.2018</a:t>
            </a:r>
            <a:r>
              <a:rPr lang="ru-RU" sz="1400" b="1" dirty="0"/>
              <a:t> </a:t>
            </a:r>
            <a:r>
              <a:rPr lang="ru-RU" sz="1400" dirty="0"/>
              <a:t>№ 504-п/12/600  «Об организации межведомственного взаимодействия в ходе проведения социально-психологического тестирования и профилактических осмотров, включающих химико-токсикологические исследования, обучающихся Республики Коми» </a:t>
            </a:r>
          </a:p>
          <a:p>
            <a:pPr>
              <a:spcAft>
                <a:spcPts val="1200"/>
              </a:spcAft>
            </a:pPr>
            <a:r>
              <a:rPr lang="ru-RU" sz="1400" b="1" dirty="0"/>
              <a:t>Приказ Министерства образования, науки </a:t>
            </a:r>
            <a:br>
              <a:rPr lang="ru-RU" sz="1400" b="1" dirty="0"/>
            </a:br>
            <a:r>
              <a:rPr lang="ru-RU" sz="1400" b="1" dirty="0"/>
              <a:t>и молодежной политики Республики Коми </a:t>
            </a:r>
            <a:br>
              <a:rPr lang="ru-RU" sz="1400" b="1" dirty="0"/>
            </a:br>
            <a:r>
              <a:rPr lang="ru-RU" sz="1400" dirty="0"/>
              <a:t>от 07.09.2023 № 581 «О проведении в 2023-2024 учебном году социально-психологического тестирования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образования» </a:t>
            </a: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xmlns="" id="{AC7BEEF8-070F-AC47-BAAF-7FF4AEF126A9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6474BDD0-D2BC-2A46-9267-283831061110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pPr marL="38100">
                <a:lnSpc>
                  <a:spcPct val="100000"/>
                </a:lnSpc>
                <a:spcBef>
                  <a:spcPts val="20"/>
                </a:spcBef>
              </a:pPr>
              <a:t>2</a:t>
            </a:fld>
            <a:endParaRPr sz="2000" dirty="0">
              <a:latin typeface="+mj-lt"/>
              <a:cs typeface="Montserrat Semi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87600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6">
            <a:extLst>
              <a:ext uri="{FF2B5EF4-FFF2-40B4-BE49-F238E27FC236}">
                <a16:creationId xmlns:a16="http://schemas.microsoft.com/office/drawing/2014/main" xmlns="" id="{08F92A21-CE1B-4647-85AF-F6ECA44FAD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7038" y="243504"/>
            <a:ext cx="5585057" cy="382797"/>
          </a:xfrm>
          <a:prstGeom prst="rect">
            <a:avLst/>
          </a:prstGeom>
          <a:solidFill>
            <a:srgbClr val="C6F5ED"/>
          </a:solidFill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>
                <a:solidFill>
                  <a:srgbClr val="004D40"/>
                </a:solidFill>
                <a:latin typeface="+mn-lt"/>
              </a:rPr>
              <a:t>Актуальность</a:t>
            </a:r>
            <a:r>
              <a:rPr lang="ru-RU" sz="2400" b="1" dirty="0">
                <a:latin typeface="+mn-lt"/>
              </a:rPr>
              <a:t> </a:t>
            </a:r>
            <a:endParaRPr sz="2400" b="1" dirty="0">
              <a:latin typeface="+mn-lt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xmlns="" id="{D116BF98-20E5-EA46-9818-78EDB0397B8F}"/>
              </a:ext>
            </a:extLst>
          </p:cNvPr>
          <p:cNvSpPr txBox="1"/>
          <p:nvPr/>
        </p:nvSpPr>
        <p:spPr>
          <a:xfrm>
            <a:off x="1737037" y="808892"/>
            <a:ext cx="9950466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796B"/>
                </a:solidFill>
              </a:rPr>
              <a:t>Социально-психологическое тестирование </a:t>
            </a:r>
            <a:r>
              <a:rPr lang="ru-RU" dirty="0"/>
              <a:t>- универсальный психодиагностический инструмент для выявления </a:t>
            </a:r>
            <a:r>
              <a:rPr lang="ru-RU" dirty="0" err="1"/>
              <a:t>рискогенности</a:t>
            </a:r>
            <a:r>
              <a:rPr lang="ru-RU" dirty="0"/>
              <a:t> социально-психологических условий, формирующих психологическую готовность обучающихся к рисковому поведению </a:t>
            </a:r>
            <a:r>
              <a:rPr lang="ru-RU" dirty="0" smtClean="0"/>
              <a:t>(</a:t>
            </a:r>
            <a:r>
              <a:rPr lang="ru-RU" dirty="0" err="1" smtClean="0"/>
              <a:t>аддиктивному</a:t>
            </a:r>
            <a:r>
              <a:rPr lang="ru-RU" dirty="0" smtClean="0"/>
              <a:t> в </a:t>
            </a:r>
            <a:r>
              <a:rPr lang="ru-RU" dirty="0" err="1"/>
              <a:t>т.ч</a:t>
            </a:r>
            <a:r>
              <a:rPr lang="ru-RU" dirty="0"/>
              <a:t>.</a:t>
            </a:r>
            <a:r>
              <a:rPr lang="ru-RU" dirty="0" smtClean="0"/>
              <a:t>). </a:t>
            </a:r>
            <a:endParaRPr lang="ru-RU" dirty="0"/>
          </a:p>
          <a:p>
            <a:pPr>
              <a:spcAft>
                <a:spcPts val="1200"/>
              </a:spcAft>
            </a:pPr>
            <a:r>
              <a:rPr lang="ru-RU" b="1" dirty="0">
                <a:solidFill>
                  <a:srgbClr val="00796B"/>
                </a:solidFill>
              </a:rPr>
              <a:t>Результаты СПТ </a:t>
            </a:r>
            <a:r>
              <a:rPr lang="ru-RU" dirty="0"/>
              <a:t>- компонент воспитательной, профилактической деятельности и оказания адресной психологической  помощи </a:t>
            </a:r>
            <a:r>
              <a:rPr lang="ru-RU" dirty="0" smtClean="0"/>
              <a:t>обучающимся, педагогическим работникам, родителям.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7FE7CCC-6270-114E-A901-6ABB06CB3D89}"/>
              </a:ext>
            </a:extLst>
          </p:cNvPr>
          <p:cNvSpPr/>
          <p:nvPr/>
        </p:nvSpPr>
        <p:spPr>
          <a:xfrm>
            <a:off x="1737037" y="2480095"/>
            <a:ext cx="5585058" cy="400110"/>
          </a:xfrm>
          <a:prstGeom prst="rect">
            <a:avLst/>
          </a:prstGeom>
          <a:solidFill>
            <a:srgbClr val="C6F5E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4D40"/>
                </a:solidFill>
              </a:rPr>
              <a:t> Ц</a:t>
            </a:r>
            <a:r>
              <a:rPr lang="ru-RU" sz="2000" b="1" dirty="0" smtClean="0">
                <a:solidFill>
                  <a:srgbClr val="004D40"/>
                </a:solidFill>
              </a:rPr>
              <a:t>ели</a:t>
            </a:r>
            <a:r>
              <a:rPr lang="ru-RU" sz="2000" b="1" dirty="0" smtClean="0">
                <a:solidFill>
                  <a:srgbClr val="004D40"/>
                </a:solidFill>
              </a:rPr>
              <a:t> </a:t>
            </a:r>
            <a:r>
              <a:rPr lang="ru-RU" sz="2000" b="1" dirty="0">
                <a:solidFill>
                  <a:srgbClr val="004D40"/>
                </a:solidFill>
              </a:rPr>
              <a:t>СПТ</a:t>
            </a:r>
            <a:r>
              <a:rPr lang="ru-RU" sz="2000" dirty="0">
                <a:solidFill>
                  <a:srgbClr val="004D40"/>
                </a:solidFill>
              </a:rPr>
              <a:t> </a:t>
            </a:r>
          </a:p>
        </p:txBody>
      </p:sp>
      <p:sp>
        <p:nvSpPr>
          <p:cNvPr id="13" name="object 22">
            <a:extLst>
              <a:ext uri="{FF2B5EF4-FFF2-40B4-BE49-F238E27FC236}">
                <a16:creationId xmlns:a16="http://schemas.microsoft.com/office/drawing/2014/main" xmlns="" id="{1A445F15-C00F-A241-833A-C3459DEB66DC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3B0A1A1D-9D55-5846-BB84-61D35BE95ED3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pPr marL="38100">
                <a:lnSpc>
                  <a:spcPct val="100000"/>
                </a:lnSpc>
                <a:spcBef>
                  <a:spcPts val="20"/>
                </a:spcBef>
              </a:pPr>
              <a:t>3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9E6216B-1378-7448-9AEF-E92489A0F2E4}"/>
              </a:ext>
            </a:extLst>
          </p:cNvPr>
          <p:cNvSpPr txBox="1"/>
          <p:nvPr/>
        </p:nvSpPr>
        <p:spPr>
          <a:xfrm>
            <a:off x="1624284" y="4106008"/>
            <a:ext cx="10063219" cy="2583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lnSpc>
                <a:spcPct val="130000"/>
              </a:lnSpc>
              <a:buFont typeface="ZapfDingbatsITC" pitchFamily="2" charset="0"/>
              <a:buChar char="✒"/>
            </a:lvl1pPr>
          </a:lstStyle>
          <a:p>
            <a:pPr marL="457200" indent="-457200"/>
            <a:r>
              <a:rPr lang="ru-RU" dirty="0"/>
              <a:t>Диагностика рисков аддиктивного поведения, а также иных форм рискового поведения обучающихся;</a:t>
            </a:r>
          </a:p>
          <a:p>
            <a:pPr marL="457200" indent="-457200"/>
            <a:r>
              <a:rPr lang="ru-RU" dirty="0"/>
              <a:t>Организация адресной и системной помощи обучающимся;</a:t>
            </a:r>
          </a:p>
          <a:p>
            <a:pPr marL="457200" indent="-457200"/>
            <a:r>
              <a:rPr lang="ru-RU" dirty="0"/>
              <a:t>формирование контингента обучающихся, направляемых на профилактические медицинские осмотры;</a:t>
            </a:r>
          </a:p>
          <a:p>
            <a:pPr marL="457200" indent="-457200"/>
            <a:r>
              <a:rPr lang="ru-RU" dirty="0"/>
              <a:t>Определение направленности и содержания индивидуальных и групповых профилактических программ.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FE7CCC-6270-114E-A901-6ABB06CB3D89}"/>
              </a:ext>
            </a:extLst>
          </p:cNvPr>
          <p:cNvSpPr/>
          <p:nvPr/>
        </p:nvSpPr>
        <p:spPr>
          <a:xfrm>
            <a:off x="1737038" y="3687171"/>
            <a:ext cx="5585058" cy="400110"/>
          </a:xfrm>
          <a:prstGeom prst="rect">
            <a:avLst/>
          </a:prstGeom>
          <a:solidFill>
            <a:srgbClr val="C6F5ED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4D40"/>
                </a:solidFill>
              </a:rPr>
              <a:t>З</a:t>
            </a:r>
            <a:r>
              <a:rPr lang="ru-RU" sz="2000" b="1" dirty="0" smtClean="0">
                <a:solidFill>
                  <a:srgbClr val="004D40"/>
                </a:solidFill>
              </a:rPr>
              <a:t>адачи </a:t>
            </a:r>
            <a:r>
              <a:rPr lang="ru-RU" sz="2000" b="1" dirty="0">
                <a:solidFill>
                  <a:srgbClr val="004D40"/>
                </a:solidFill>
              </a:rPr>
              <a:t>СПТ</a:t>
            </a:r>
            <a:r>
              <a:rPr lang="ru-RU" sz="2000" dirty="0">
                <a:solidFill>
                  <a:srgbClr val="004D4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24263" y="2880205"/>
            <a:ext cx="9963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Выявление вероятности вовлечения в зависимое поведение.</a:t>
            </a:r>
          </a:p>
          <a:p>
            <a:r>
              <a:rPr lang="ru-RU" dirty="0" smtClean="0"/>
              <a:t>Выявление групп риска незаконного потребления наркотических средств и психотропных веществ.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449158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0506" y="636568"/>
            <a:ext cx="9304713" cy="87570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00796B"/>
                </a:solidFill>
                <a:latin typeface="+mn-lt"/>
              </a:rPr>
              <a:t>Рисковое поведение </a:t>
            </a:r>
            <a:r>
              <a:rPr lang="ru-RU" sz="2000" b="1" dirty="0" smtClean="0">
                <a:solidFill>
                  <a:srgbClr val="00796B"/>
                </a:solidFill>
                <a:latin typeface="+mn-lt"/>
              </a:rPr>
              <a:t>-</a:t>
            </a:r>
            <a:br>
              <a:rPr lang="ru-RU" sz="2000" b="1" dirty="0" smtClean="0">
                <a:solidFill>
                  <a:srgbClr val="00796B"/>
                </a:solidFill>
                <a:latin typeface="+mn-lt"/>
              </a:rPr>
            </a:br>
            <a:r>
              <a:rPr lang="ru-RU" sz="2000" b="1" dirty="0" smtClean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поведение, несущее добровольное допущение риска </a:t>
            </a:r>
            <a:br>
              <a:rPr lang="ru-RU" sz="2000" b="1" dirty="0">
                <a:latin typeface="+mn-lt"/>
              </a:rPr>
            </a:br>
            <a:r>
              <a:rPr lang="ru-RU" sz="2000" b="1" dirty="0">
                <a:latin typeface="+mn-lt"/>
              </a:rPr>
              <a:t>для здоровья и жизни субъекта:</a:t>
            </a: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xmlns="" id="{084E49BE-22AD-644B-8305-FD51341AB189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655A6925-EE61-2F46-9980-C49110C60925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pPr marL="38100">
                <a:lnSpc>
                  <a:spcPct val="100000"/>
                </a:lnSpc>
                <a:spcBef>
                  <a:spcPts val="20"/>
                </a:spcBef>
              </a:pPr>
              <a:t>4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6AF28E5C-5A7B-8047-B33D-6F3A8C65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0506" y="1934148"/>
            <a:ext cx="9566564" cy="2435629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400" dirty="0" err="1"/>
              <a:t>Аддиктивное</a:t>
            </a:r>
            <a:r>
              <a:rPr lang="ru-RU" sz="2400" dirty="0"/>
              <a:t> поведение (наркомания, алкоголизм, интернет, компьютерная зависимость, </a:t>
            </a:r>
            <a:r>
              <a:rPr lang="ru-RU" sz="2400" dirty="0" err="1"/>
              <a:t>адреналиномания</a:t>
            </a:r>
            <a:r>
              <a:rPr lang="ru-RU" sz="2400" dirty="0"/>
              <a:t>)</a:t>
            </a:r>
          </a:p>
          <a:p>
            <a:pPr lvl="0"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400" dirty="0"/>
              <a:t>Деструктивное и </a:t>
            </a:r>
            <a:r>
              <a:rPr lang="ru-RU" sz="2400" dirty="0" err="1"/>
              <a:t>аутодеструктивное</a:t>
            </a:r>
            <a:r>
              <a:rPr lang="ru-RU" sz="2400" dirty="0"/>
              <a:t> поведение, не связанные с </a:t>
            </a:r>
            <a:r>
              <a:rPr lang="ru-RU" sz="2400" dirty="0" err="1"/>
              <a:t>аддикциями</a:t>
            </a:r>
            <a:r>
              <a:rPr lang="ru-RU" sz="2400" dirty="0"/>
              <a:t> (суицид, буллинг, расстройства пищевого поведения) </a:t>
            </a:r>
          </a:p>
          <a:p>
            <a:pPr lvl="0" indent="-220663">
              <a:spcBef>
                <a:spcPts val="1600"/>
              </a:spcBef>
              <a:buClr>
                <a:srgbClr val="00796B"/>
              </a:buClr>
              <a:buFont typeface="Wingdings" pitchFamily="2" charset="2"/>
              <a:buChar char="Ø"/>
            </a:pPr>
            <a:r>
              <a:rPr lang="ru-RU" sz="2400" dirty="0"/>
              <a:t>Поведение, связанное с деструктивным характером социальных групп и объединений – интернет-среда и социальные сети, вовлечение в организации экстремистского содержания (АУЕ, автономный </a:t>
            </a:r>
            <a:r>
              <a:rPr lang="ru-RU" sz="2400" dirty="0" err="1"/>
              <a:t>скулшутинг</a:t>
            </a:r>
            <a:r>
              <a:rPr lang="ru-RU" sz="2400" dirty="0"/>
              <a:t>, деструктивные культы</a:t>
            </a:r>
            <a:r>
              <a:rPr lang="ru-RU" sz="18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72126390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537" y="238125"/>
            <a:ext cx="9980246" cy="9641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96B"/>
                </a:solidFill>
                <a:latin typeface="+mn-lt"/>
              </a:rPr>
              <a:t>По результатам СПТ выделяются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4 группы </a:t>
            </a:r>
            <a:r>
              <a:rPr lang="ru-RU" sz="2400" b="1" dirty="0">
                <a:solidFill>
                  <a:srgbClr val="00796B"/>
                </a:solidFill>
                <a:latin typeface="+mn-lt"/>
              </a:rPr>
              <a:t>обучающихся  </a:t>
            </a:r>
            <a:r>
              <a:rPr lang="en-US" sz="2400" b="1" dirty="0">
                <a:solidFill>
                  <a:srgbClr val="00796B"/>
                </a:solidFill>
                <a:latin typeface="+mn-lt"/>
              </a:rPr>
              <a:t/>
            </a:r>
            <a:br>
              <a:rPr lang="en-US" sz="2400" b="1" dirty="0">
                <a:solidFill>
                  <a:srgbClr val="00796B"/>
                </a:solidFill>
                <a:latin typeface="+mn-lt"/>
              </a:rPr>
            </a:br>
            <a:r>
              <a:rPr lang="ru-RU" sz="2400" b="1" dirty="0">
                <a:latin typeface="+mn-lt"/>
              </a:rPr>
              <a:t>по проявлениям рискового, в т.ч. аддиктивного, поведения: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74333" y="1202266"/>
            <a:ext cx="9734714" cy="4080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1200" b="1" dirty="0">
                <a:solidFill>
                  <a:srgbClr val="00796B"/>
                </a:solidFill>
              </a:rPr>
              <a:t>НИЗКАЯ ВЕРОЯТНОСТЬ</a:t>
            </a:r>
            <a:r>
              <a:rPr lang="ru-RU" sz="1200" dirty="0">
                <a:solidFill>
                  <a:srgbClr val="00796B"/>
                </a:solidFill>
              </a:rPr>
              <a:t> </a:t>
            </a:r>
            <a:r>
              <a:rPr lang="ru-RU" sz="1200" dirty="0"/>
              <a:t>проявлений (сформированы механизмы защиты от развития рисковых форм поведения, вероятность рискового поведения минимальна. Социально-нормативная группа, позитивная социализация. Интериоризированность социально-позитивных норм  поведения. Механизмы самоконтроля поведения и сдерживания способны  защитить личность от активации поведения, провоцируемого факторами риска);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b="1" dirty="0">
                <a:solidFill>
                  <a:srgbClr val="00796B"/>
                </a:solidFill>
              </a:rPr>
              <a:t>СРЕДНЯЯ ВЕРОЯТНОСТЬ </a:t>
            </a:r>
            <a:r>
              <a:rPr lang="ru-RU" sz="1200" dirty="0"/>
              <a:t>– механизмы защиты развиты, но защита работает на пределе. Вероятен процесс начального развития рисковых форм поведения. Вероятность дебюта зависит от характера социального окружения, внешней ситуации и т.п. Рисковое поведение может проявляться ситуативно (при стрессе,  провокации, под давлением). Эпизодически – пренебрежение к соблюдению социальных норм. Отмечается слабость механизмов сдерживания и произвольной регуляции поведения, более зависимы от эмоционального фона, внутренних импульсов, социальной изоляции, замкнутости, отчуждения;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b="1" dirty="0">
                <a:solidFill>
                  <a:srgbClr val="00796B"/>
                </a:solidFill>
              </a:rPr>
              <a:t>ВЫСОКАЯ ВЕРОЯТНОСТЬ </a:t>
            </a:r>
            <a:r>
              <a:rPr lang="ru-RU" sz="1200" dirty="0"/>
              <a:t>– механизмы защиты слабы, давление факторов риска доминирует. Регулярно повторяющиеся паттерны рискового поведения. Может отмечаться асоциальная форма адаптации. Слабая интериоризированность и неустойчивость норм поведения. Соблюдение норм и правил рассматривается как потеря свободы. Есть стремление игнорировать нормы или нарушать их. Не прилагает усилий, чтобы сдерживать свои побуждения;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200" b="1" dirty="0">
                <a:solidFill>
                  <a:srgbClr val="00796B"/>
                </a:solidFill>
              </a:rPr>
              <a:t>ВЫСОЧАЙШАЯ ВЕРОЯТНОСТЬ </a:t>
            </a:r>
            <a:r>
              <a:rPr lang="ru-RU" sz="1200" dirty="0"/>
              <a:t>– устойчивое доминирование факторов риска над факторам защиты. Рисковые формы поведения привычны. Отмечается асоциальная форма адаптации. Возможно формирование  делинквентного поведения. Нормативные нормы и ценности игнорируются и отрицаются.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70537" y="5362526"/>
            <a:ext cx="10138510" cy="1325563"/>
          </a:xfrm>
          <a:prstGeom prst="rect">
            <a:avLst/>
          </a:prstGeom>
          <a:solidFill>
            <a:srgbClr val="C6F5ED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rgbClr val="FF0000"/>
                </a:solidFill>
                <a:latin typeface="+mn-lt"/>
              </a:rPr>
              <a:t>Зона особого внимания педагогов </a:t>
            </a:r>
            <a:r>
              <a:rPr lang="ru-RU" sz="1800" b="1" dirty="0">
                <a:latin typeface="+mn-lt"/>
              </a:rPr>
              <a:t>–</a:t>
            </a:r>
            <a:r>
              <a:rPr lang="ru-RU" sz="18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1800" b="1" dirty="0">
                <a:latin typeface="+mn-lt"/>
              </a:rPr>
              <a:t>обучающиеся с высокой и высочайшей вероятностью проявлений рискового поведения </a:t>
            </a:r>
          </a:p>
          <a:p>
            <a:endParaRPr lang="ru-RU" sz="1800" b="1" dirty="0">
              <a:solidFill>
                <a:srgbClr val="FF0000"/>
              </a:solidFill>
              <a:latin typeface="+mn-lt"/>
            </a:endParaRPr>
          </a:p>
          <a:p>
            <a:r>
              <a:rPr lang="ru-RU" sz="1800" b="1" dirty="0">
                <a:solidFill>
                  <a:srgbClr val="FF0000"/>
                </a:solidFill>
                <a:latin typeface="+mn-lt"/>
              </a:rPr>
              <a:t>НА ПМО </a:t>
            </a:r>
            <a:r>
              <a:rPr lang="ru-RU" sz="1800" b="1" dirty="0">
                <a:latin typeface="+mn-lt"/>
              </a:rPr>
              <a:t>– идут  обучающиеся </a:t>
            </a:r>
            <a:r>
              <a:rPr lang="ru-RU" sz="1800" b="1" dirty="0" smtClean="0">
                <a:latin typeface="+mn-lt"/>
              </a:rPr>
              <a:t>ОО, в которых выявлено большое количество </a:t>
            </a:r>
            <a:r>
              <a:rPr lang="ru-RU" sz="1800" b="1" dirty="0">
                <a:latin typeface="+mn-lt"/>
              </a:rPr>
              <a:t>респондентов с высочайшей вероятностью проявлений рискового поведения </a:t>
            </a: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xmlns="" id="{443D7164-DC6F-DD4D-A4E5-3A3DD2D12B20}"/>
              </a:ext>
            </a:extLst>
          </p:cNvPr>
          <p:cNvSpPr txBox="1"/>
          <p:nvPr/>
        </p:nvSpPr>
        <p:spPr>
          <a:xfrm>
            <a:off x="608505" y="5946338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pPr marL="38100">
                <a:lnSpc>
                  <a:spcPct val="100000"/>
                </a:lnSpc>
                <a:spcBef>
                  <a:spcPts val="20"/>
                </a:spcBef>
              </a:pPr>
              <a:t>5</a:t>
            </a:fld>
            <a:endParaRPr sz="2000" dirty="0">
              <a:latin typeface="+mj-lt"/>
              <a:cs typeface="Montserrat SemiBold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D0D6676-68AA-D148-ABC7-3BF21461F59B}"/>
              </a:ext>
            </a:extLst>
          </p:cNvPr>
          <p:cNvSpPr/>
          <p:nvPr/>
        </p:nvSpPr>
        <p:spPr>
          <a:xfrm>
            <a:off x="1566335" y="1295400"/>
            <a:ext cx="457200" cy="7704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1593567-E372-2841-948E-4E405E968AB6}"/>
              </a:ext>
            </a:extLst>
          </p:cNvPr>
          <p:cNvSpPr/>
          <p:nvPr/>
        </p:nvSpPr>
        <p:spPr>
          <a:xfrm>
            <a:off x="1566335" y="2345266"/>
            <a:ext cx="457200" cy="9567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975594-4E0C-2646-8221-4EEF99F7EEFE}"/>
              </a:ext>
            </a:extLst>
          </p:cNvPr>
          <p:cNvSpPr/>
          <p:nvPr/>
        </p:nvSpPr>
        <p:spPr>
          <a:xfrm>
            <a:off x="1566335" y="3581399"/>
            <a:ext cx="457200" cy="7027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259266D-860E-AE41-9E9C-DC5ECB69D131}"/>
              </a:ext>
            </a:extLst>
          </p:cNvPr>
          <p:cNvSpPr/>
          <p:nvPr/>
        </p:nvSpPr>
        <p:spPr>
          <a:xfrm>
            <a:off x="1566335" y="4538133"/>
            <a:ext cx="457200" cy="5672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333242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2">
            <a:extLst>
              <a:ext uri="{FF2B5EF4-FFF2-40B4-BE49-F238E27FC236}">
                <a16:creationId xmlns:a16="http://schemas.microsoft.com/office/drawing/2014/main" xmlns="" id="{7AF53B36-38FD-5D4E-9B89-02165CE18A63}"/>
              </a:ext>
            </a:extLst>
          </p:cNvPr>
          <p:cNvSpPr txBox="1"/>
          <p:nvPr/>
        </p:nvSpPr>
        <p:spPr>
          <a:xfrm>
            <a:off x="540772" y="6014071"/>
            <a:ext cx="384810" cy="310341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"/>
              </a:spcBef>
            </a:pPr>
            <a:fld id="{8FA21EE4-1554-2244-9DDB-8470A6C9AC19}" type="slidenum">
              <a:rPr lang="ru-RU" sz="2000" b="1" spc="10" smtClean="0">
                <a:solidFill>
                  <a:srgbClr val="004D40"/>
                </a:solidFill>
                <a:latin typeface="+mj-lt"/>
                <a:cs typeface="Montserrat SemiBold"/>
              </a:rPr>
              <a:pPr marL="38100">
                <a:lnSpc>
                  <a:spcPct val="100000"/>
                </a:lnSpc>
                <a:spcBef>
                  <a:spcPts val="20"/>
                </a:spcBef>
              </a:pPr>
              <a:t>6</a:t>
            </a:fld>
            <a:endParaRPr sz="2000" dirty="0">
              <a:latin typeface="+mj-lt"/>
              <a:cs typeface="Montserrat SemiBold"/>
            </a:endParaRPr>
          </a:p>
        </p:txBody>
      </p:sp>
      <p:pic>
        <p:nvPicPr>
          <p:cNvPr id="1026" name="Picture 2" descr="http://lyceum160ufa.ru/wp-content/uploads/2023/09/29896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4383" y="1199117"/>
            <a:ext cx="7944714" cy="4454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409001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1504</TotalTime>
  <Words>488</Words>
  <Application>Microsoft Office PowerPoint</Application>
  <PresentationFormat>Произвольный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Нормативно-правовое обеспечение </vt:lpstr>
      <vt:lpstr>Актуальность </vt:lpstr>
      <vt:lpstr>Рисковое поведение -  поведение, несущее добровольное допущение риска  для здоровья и жизни субъекта:</vt:lpstr>
      <vt:lpstr>По результатам СПТ выделяются 4 группы обучающихся   по проявлениям рискового, в т.ч. аддиктивного, поведения: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Елена</cp:lastModifiedBy>
  <cp:revision>144</cp:revision>
  <dcterms:created xsi:type="dcterms:W3CDTF">2022-08-02T07:33:58Z</dcterms:created>
  <dcterms:modified xsi:type="dcterms:W3CDTF">2023-09-15T13:38:51Z</dcterms:modified>
</cp:coreProperties>
</file>